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86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97" d="100"/>
          <a:sy n="97" d="100"/>
        </p:scale>
        <p:origin x="79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6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46877F-9344-43B9-A0EC-89387CCA099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082070C-386B-4F52-86C7-F46E1A2844AE}">
      <dgm:prSet phldrT="[Text]"/>
      <dgm:spPr>
        <a:solidFill>
          <a:schemeClr val="accent2">
            <a:lumMod val="75000"/>
          </a:schemeClr>
        </a:solidFill>
        <a:scene3d>
          <a:camera prst="orthographicFront"/>
          <a:lightRig rig="threePt" dir="t"/>
        </a:scene3d>
        <a:sp3d extrusionH="76200" prstMaterial="metal">
          <a:extrusionClr>
            <a:schemeClr val="accent2">
              <a:lumMod val="75000"/>
            </a:schemeClr>
          </a:extrusionClr>
        </a:sp3d>
      </dgm:spPr>
      <dgm:t>
        <a:bodyPr/>
        <a:lstStyle/>
        <a:p>
          <a:r>
            <a:rPr lang="en-IN" dirty="0" smtClean="0"/>
            <a:t>ACUTE TOTALITY</a:t>
          </a:r>
          <a:endParaRPr lang="en-IN" dirty="0"/>
        </a:p>
      </dgm:t>
    </dgm:pt>
    <dgm:pt modelId="{89E78A7D-DB4B-4D44-9443-687CC26DF04B}" type="parTrans" cxnId="{223B68AE-F5A8-44D2-8CAE-0699EAC9BE0B}">
      <dgm:prSet/>
      <dgm:spPr/>
      <dgm:t>
        <a:bodyPr/>
        <a:lstStyle/>
        <a:p>
          <a:endParaRPr lang="en-IN"/>
        </a:p>
      </dgm:t>
    </dgm:pt>
    <dgm:pt modelId="{6E0764CA-DB47-49C7-92BC-38D6B6A6735D}" type="sibTrans" cxnId="{223B68AE-F5A8-44D2-8CAE-0699EAC9BE0B}">
      <dgm:prSet/>
      <dgm:spPr/>
      <dgm:t>
        <a:bodyPr/>
        <a:lstStyle/>
        <a:p>
          <a:endParaRPr lang="en-IN"/>
        </a:p>
      </dgm:t>
    </dgm:pt>
    <dgm:pt modelId="{12CF1BE6-8843-42DC-8141-C82CE6ADBF49}">
      <dgm:prSet phldrT="[Text]"/>
      <dgm:spPr>
        <a:solidFill>
          <a:schemeClr val="accent2">
            <a:lumMod val="75000"/>
          </a:schemeClr>
        </a:solidFill>
        <a:effectLst>
          <a:outerShdw blurRad="50800" dist="50800" dir="5400000" algn="ctr" rotWithShape="0">
            <a:srgbClr val="000000">
              <a:alpha val="99000"/>
            </a:srgbClr>
          </a:outerShdw>
        </a:effectLst>
      </dgm:spPr>
      <dgm:t>
        <a:bodyPr/>
        <a:lstStyle/>
        <a:p>
          <a:r>
            <a:rPr lang="en-IN" dirty="0" smtClean="0"/>
            <a:t>SECTOR TOTALITY</a:t>
          </a:r>
          <a:endParaRPr lang="en-IN" dirty="0"/>
        </a:p>
      </dgm:t>
    </dgm:pt>
    <dgm:pt modelId="{0CFBD04D-F8DB-4770-8CDF-12773A05CCA8}" type="parTrans" cxnId="{2688EE29-E04C-4C55-9A28-446F679780F9}">
      <dgm:prSet/>
      <dgm:spPr>
        <a:scene3d>
          <a:camera prst="orthographicFront"/>
          <a:lightRig rig="threePt" dir="t"/>
        </a:scene3d>
        <a:sp3d extrusionH="76200" prstMaterial="metal">
          <a:extrusionClr>
            <a:schemeClr val="accent2">
              <a:lumMod val="75000"/>
            </a:schemeClr>
          </a:extrusionClr>
        </a:sp3d>
      </dgm:spPr>
      <dgm:t>
        <a:bodyPr/>
        <a:lstStyle/>
        <a:p>
          <a:endParaRPr lang="en-IN"/>
        </a:p>
      </dgm:t>
    </dgm:pt>
    <dgm:pt modelId="{7F801D26-88E9-4956-88FB-0BF71186F512}" type="sibTrans" cxnId="{2688EE29-E04C-4C55-9A28-446F679780F9}">
      <dgm:prSet/>
      <dgm:spPr/>
      <dgm:t>
        <a:bodyPr/>
        <a:lstStyle/>
        <a:p>
          <a:endParaRPr lang="en-IN"/>
        </a:p>
      </dgm:t>
    </dgm:pt>
    <dgm:pt modelId="{6CB42E10-BCB2-4DE9-A1C3-0AA304262180}">
      <dgm:prSet phldrT="[Text]"/>
      <dgm:spPr>
        <a:solidFill>
          <a:schemeClr val="accent2">
            <a:lumMod val="75000"/>
          </a:schemeClr>
        </a:solidFill>
        <a:scene3d>
          <a:camera prst="orthographicFront"/>
          <a:lightRig rig="threePt" dir="t"/>
        </a:scene3d>
        <a:sp3d extrusionH="76200" prstMaterial="metal">
          <a:extrusionClr>
            <a:schemeClr val="accent2">
              <a:lumMod val="75000"/>
            </a:schemeClr>
          </a:extrusionClr>
        </a:sp3d>
      </dgm:spPr>
      <dgm:t>
        <a:bodyPr/>
        <a:lstStyle/>
        <a:p>
          <a:r>
            <a:rPr lang="en-IN" dirty="0" smtClean="0"/>
            <a:t>FIXED GENERAL TOTALITY</a:t>
          </a:r>
          <a:endParaRPr lang="en-IN" dirty="0"/>
        </a:p>
      </dgm:t>
    </dgm:pt>
    <dgm:pt modelId="{99A37797-2B05-4DDC-9824-9C6B71F4EC9D}" type="parTrans" cxnId="{10D381AC-B754-40FF-80E8-0703720F8AD7}">
      <dgm:prSet/>
      <dgm:spPr>
        <a:scene3d>
          <a:camera prst="orthographicFront"/>
          <a:lightRig rig="threePt" dir="t"/>
        </a:scene3d>
        <a:sp3d extrusionH="76200" prstMaterial="metal">
          <a:extrusionClr>
            <a:schemeClr val="accent2">
              <a:lumMod val="75000"/>
            </a:schemeClr>
          </a:extrusionClr>
        </a:sp3d>
      </dgm:spPr>
      <dgm:t>
        <a:bodyPr/>
        <a:lstStyle/>
        <a:p>
          <a:endParaRPr lang="en-IN"/>
        </a:p>
      </dgm:t>
    </dgm:pt>
    <dgm:pt modelId="{00B8F524-F283-453A-9E40-7DEA2053AEC9}" type="sibTrans" cxnId="{10D381AC-B754-40FF-80E8-0703720F8AD7}">
      <dgm:prSet/>
      <dgm:spPr/>
      <dgm:t>
        <a:bodyPr/>
        <a:lstStyle/>
        <a:p>
          <a:endParaRPr lang="en-IN"/>
        </a:p>
      </dgm:t>
    </dgm:pt>
    <dgm:pt modelId="{C2CBD922-8F28-407E-B735-3C8DD252C98C}" type="pres">
      <dgm:prSet presAssocID="{1F46877F-9344-43B9-A0EC-89387CCA099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9FFCEF6-5BB9-4F53-8102-FF7086BF7537}" type="pres">
      <dgm:prSet presAssocID="{7082070C-386B-4F52-86C7-F46E1A2844AE}" presName="hierRoot1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extrusionH="76200" prstMaterial="metal">
          <a:extrusionClr>
            <a:schemeClr val="accent2">
              <a:lumMod val="75000"/>
            </a:schemeClr>
          </a:extrusionClr>
        </a:sp3d>
      </dgm:spPr>
    </dgm:pt>
    <dgm:pt modelId="{23FAEE44-15CE-4C39-AE0C-5274358A78D1}" type="pres">
      <dgm:prSet presAssocID="{7082070C-386B-4F52-86C7-F46E1A2844AE}" presName="rootComposite1" presStyleCnt="0"/>
      <dgm:spPr>
        <a:scene3d>
          <a:camera prst="orthographicFront"/>
          <a:lightRig rig="threePt" dir="t"/>
        </a:scene3d>
        <a:sp3d extrusionH="76200" prstMaterial="metal">
          <a:extrusionClr>
            <a:schemeClr val="accent2">
              <a:lumMod val="75000"/>
            </a:schemeClr>
          </a:extrusionClr>
        </a:sp3d>
      </dgm:spPr>
    </dgm:pt>
    <dgm:pt modelId="{47B636C9-07F8-4E00-838C-966E9E095F93}" type="pres">
      <dgm:prSet presAssocID="{7082070C-386B-4F52-86C7-F46E1A2844A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5D3B13-A879-4448-99F9-945D919BAA74}" type="pres">
      <dgm:prSet presAssocID="{7082070C-386B-4F52-86C7-F46E1A2844A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E8226D3-FE41-486A-931B-0900B0E4664C}" type="pres">
      <dgm:prSet presAssocID="{7082070C-386B-4F52-86C7-F46E1A2844AE}" presName="hierChild2" presStyleCnt="0"/>
      <dgm:spPr>
        <a:scene3d>
          <a:camera prst="orthographicFront"/>
          <a:lightRig rig="threePt" dir="t"/>
        </a:scene3d>
        <a:sp3d extrusionH="76200" prstMaterial="metal">
          <a:extrusionClr>
            <a:schemeClr val="accent2">
              <a:lumMod val="75000"/>
            </a:schemeClr>
          </a:extrusionClr>
        </a:sp3d>
      </dgm:spPr>
    </dgm:pt>
    <dgm:pt modelId="{9F215742-B033-4C51-A438-8E2CEEA22E5E}" type="pres">
      <dgm:prSet presAssocID="{0CFBD04D-F8DB-4770-8CDF-12773A05CCA8}" presName="Name37" presStyleLbl="parChTrans1D2" presStyleIdx="0" presStyleCnt="2"/>
      <dgm:spPr/>
      <dgm:t>
        <a:bodyPr/>
        <a:lstStyle/>
        <a:p>
          <a:endParaRPr lang="en-US"/>
        </a:p>
      </dgm:t>
    </dgm:pt>
    <dgm:pt modelId="{ECB57EDE-9BE1-486E-9D78-617E06A7CF46}" type="pres">
      <dgm:prSet presAssocID="{12CF1BE6-8843-42DC-8141-C82CE6ADBF49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extrusionH="76200" prstMaterial="metal">
          <a:extrusionClr>
            <a:schemeClr val="accent2">
              <a:lumMod val="75000"/>
            </a:schemeClr>
          </a:extrusionClr>
        </a:sp3d>
      </dgm:spPr>
    </dgm:pt>
    <dgm:pt modelId="{F85D15FF-BD47-4C6C-BCF6-EDC658A0A692}" type="pres">
      <dgm:prSet presAssocID="{12CF1BE6-8843-42DC-8141-C82CE6ADBF49}" presName="rootComposite" presStyleCnt="0"/>
      <dgm:spPr>
        <a:scene3d>
          <a:camera prst="orthographicFront"/>
          <a:lightRig rig="threePt" dir="t"/>
        </a:scene3d>
        <a:sp3d extrusionH="76200" prstMaterial="metal">
          <a:extrusionClr>
            <a:schemeClr val="accent2">
              <a:lumMod val="75000"/>
            </a:schemeClr>
          </a:extrusionClr>
        </a:sp3d>
      </dgm:spPr>
    </dgm:pt>
    <dgm:pt modelId="{A6FB6DA4-756D-4CE3-8899-1F8ED0DDE24E}" type="pres">
      <dgm:prSet presAssocID="{12CF1BE6-8843-42DC-8141-C82CE6ADBF4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FAE879-DB38-4897-9CC2-589DCF63D907}" type="pres">
      <dgm:prSet presAssocID="{12CF1BE6-8843-42DC-8141-C82CE6ADBF49}" presName="rootConnector" presStyleLbl="node2" presStyleIdx="0" presStyleCnt="2"/>
      <dgm:spPr/>
      <dgm:t>
        <a:bodyPr/>
        <a:lstStyle/>
        <a:p>
          <a:endParaRPr lang="en-US"/>
        </a:p>
      </dgm:t>
    </dgm:pt>
    <dgm:pt modelId="{BA2B23F2-ABBA-4780-884A-B8C8912515E6}" type="pres">
      <dgm:prSet presAssocID="{12CF1BE6-8843-42DC-8141-C82CE6ADBF49}" presName="hierChild4" presStyleCnt="0"/>
      <dgm:spPr>
        <a:scene3d>
          <a:camera prst="orthographicFront"/>
          <a:lightRig rig="threePt" dir="t"/>
        </a:scene3d>
        <a:sp3d extrusionH="76200" prstMaterial="metal">
          <a:extrusionClr>
            <a:schemeClr val="accent2">
              <a:lumMod val="75000"/>
            </a:schemeClr>
          </a:extrusionClr>
        </a:sp3d>
      </dgm:spPr>
    </dgm:pt>
    <dgm:pt modelId="{E17CBC59-8FAE-4E67-9948-97CA47387C0B}" type="pres">
      <dgm:prSet presAssocID="{12CF1BE6-8843-42DC-8141-C82CE6ADBF49}" presName="hierChild5" presStyleCnt="0"/>
      <dgm:spPr>
        <a:scene3d>
          <a:camera prst="orthographicFront"/>
          <a:lightRig rig="threePt" dir="t"/>
        </a:scene3d>
        <a:sp3d extrusionH="76200" prstMaterial="metal">
          <a:extrusionClr>
            <a:schemeClr val="accent2">
              <a:lumMod val="75000"/>
            </a:schemeClr>
          </a:extrusionClr>
        </a:sp3d>
      </dgm:spPr>
    </dgm:pt>
    <dgm:pt modelId="{EE3E8B9B-AB25-44B7-8674-395D06E033C8}" type="pres">
      <dgm:prSet presAssocID="{99A37797-2B05-4DDC-9824-9C6B71F4EC9D}" presName="Name37" presStyleLbl="parChTrans1D2" presStyleIdx="1" presStyleCnt="2"/>
      <dgm:spPr/>
      <dgm:t>
        <a:bodyPr/>
        <a:lstStyle/>
        <a:p>
          <a:endParaRPr lang="en-US"/>
        </a:p>
      </dgm:t>
    </dgm:pt>
    <dgm:pt modelId="{056CC3DB-56A3-4892-B265-D6CBB97778A2}" type="pres">
      <dgm:prSet presAssocID="{6CB42E10-BCB2-4DE9-A1C3-0AA304262180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extrusionH="76200" prstMaterial="metal">
          <a:extrusionClr>
            <a:schemeClr val="accent2">
              <a:lumMod val="75000"/>
            </a:schemeClr>
          </a:extrusionClr>
        </a:sp3d>
      </dgm:spPr>
    </dgm:pt>
    <dgm:pt modelId="{4ADD7213-7980-4CB0-940E-15D1F9F0F084}" type="pres">
      <dgm:prSet presAssocID="{6CB42E10-BCB2-4DE9-A1C3-0AA304262180}" presName="rootComposite" presStyleCnt="0"/>
      <dgm:spPr>
        <a:scene3d>
          <a:camera prst="orthographicFront"/>
          <a:lightRig rig="threePt" dir="t"/>
        </a:scene3d>
        <a:sp3d extrusionH="76200" prstMaterial="metal">
          <a:extrusionClr>
            <a:schemeClr val="accent2">
              <a:lumMod val="75000"/>
            </a:schemeClr>
          </a:extrusionClr>
        </a:sp3d>
      </dgm:spPr>
    </dgm:pt>
    <dgm:pt modelId="{8FB19B3A-2AE1-4875-887E-315567EEB1D1}" type="pres">
      <dgm:prSet presAssocID="{6CB42E10-BCB2-4DE9-A1C3-0AA30426218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C6DF8AB-27E2-4D52-823D-F807BA89B1E3}" type="pres">
      <dgm:prSet presAssocID="{6CB42E10-BCB2-4DE9-A1C3-0AA304262180}" presName="rootConnector" presStyleLbl="node2" presStyleIdx="1" presStyleCnt="2"/>
      <dgm:spPr/>
      <dgm:t>
        <a:bodyPr/>
        <a:lstStyle/>
        <a:p>
          <a:endParaRPr lang="en-US"/>
        </a:p>
      </dgm:t>
    </dgm:pt>
    <dgm:pt modelId="{2A4509F2-8E4A-4B99-A446-4E0EE4FFAF0C}" type="pres">
      <dgm:prSet presAssocID="{6CB42E10-BCB2-4DE9-A1C3-0AA304262180}" presName="hierChild4" presStyleCnt="0"/>
      <dgm:spPr>
        <a:scene3d>
          <a:camera prst="orthographicFront"/>
          <a:lightRig rig="threePt" dir="t"/>
        </a:scene3d>
        <a:sp3d extrusionH="76200" prstMaterial="metal">
          <a:extrusionClr>
            <a:schemeClr val="accent2">
              <a:lumMod val="75000"/>
            </a:schemeClr>
          </a:extrusionClr>
        </a:sp3d>
      </dgm:spPr>
    </dgm:pt>
    <dgm:pt modelId="{2453D685-B526-45E3-A7CD-9B423A952BD0}" type="pres">
      <dgm:prSet presAssocID="{6CB42E10-BCB2-4DE9-A1C3-0AA304262180}" presName="hierChild5" presStyleCnt="0"/>
      <dgm:spPr>
        <a:scene3d>
          <a:camera prst="orthographicFront"/>
          <a:lightRig rig="threePt" dir="t"/>
        </a:scene3d>
        <a:sp3d extrusionH="76200" prstMaterial="metal">
          <a:extrusionClr>
            <a:schemeClr val="accent2">
              <a:lumMod val="75000"/>
            </a:schemeClr>
          </a:extrusionClr>
        </a:sp3d>
      </dgm:spPr>
    </dgm:pt>
    <dgm:pt modelId="{19B251E2-D019-416C-9453-7852DD6344BF}" type="pres">
      <dgm:prSet presAssocID="{7082070C-386B-4F52-86C7-F46E1A2844AE}" presName="hierChild3" presStyleCnt="0"/>
      <dgm:spPr>
        <a:scene3d>
          <a:camera prst="orthographicFront"/>
          <a:lightRig rig="threePt" dir="t"/>
        </a:scene3d>
        <a:sp3d extrusionH="76200" prstMaterial="metal">
          <a:extrusionClr>
            <a:schemeClr val="accent2">
              <a:lumMod val="75000"/>
            </a:schemeClr>
          </a:extrusionClr>
        </a:sp3d>
      </dgm:spPr>
    </dgm:pt>
  </dgm:ptLst>
  <dgm:cxnLst>
    <dgm:cxn modelId="{903565F3-7EE4-4EDC-9C0B-4196A5485494}" type="presOf" srcId="{0CFBD04D-F8DB-4770-8CDF-12773A05CCA8}" destId="{9F215742-B033-4C51-A438-8E2CEEA22E5E}" srcOrd="0" destOrd="0" presId="urn:microsoft.com/office/officeart/2005/8/layout/orgChart1"/>
    <dgm:cxn modelId="{63D191A6-A3DE-41E3-9A28-B77BDB5E2F4B}" type="presOf" srcId="{7082070C-386B-4F52-86C7-F46E1A2844AE}" destId="{1E5D3B13-A879-4448-99F9-945D919BAA74}" srcOrd="1" destOrd="0" presId="urn:microsoft.com/office/officeart/2005/8/layout/orgChart1"/>
    <dgm:cxn modelId="{FBF1D310-EB31-4A22-8BFE-9E1F66F41D04}" type="presOf" srcId="{6CB42E10-BCB2-4DE9-A1C3-0AA304262180}" destId="{5C6DF8AB-27E2-4D52-823D-F807BA89B1E3}" srcOrd="1" destOrd="0" presId="urn:microsoft.com/office/officeart/2005/8/layout/orgChart1"/>
    <dgm:cxn modelId="{5B06CF3A-CBB9-41E6-9FAB-9A91D4DA5AC5}" type="presOf" srcId="{12CF1BE6-8843-42DC-8141-C82CE6ADBF49}" destId="{A6FB6DA4-756D-4CE3-8899-1F8ED0DDE24E}" srcOrd="0" destOrd="0" presId="urn:microsoft.com/office/officeart/2005/8/layout/orgChart1"/>
    <dgm:cxn modelId="{223B68AE-F5A8-44D2-8CAE-0699EAC9BE0B}" srcId="{1F46877F-9344-43B9-A0EC-89387CCA099F}" destId="{7082070C-386B-4F52-86C7-F46E1A2844AE}" srcOrd="0" destOrd="0" parTransId="{89E78A7D-DB4B-4D44-9443-687CC26DF04B}" sibTransId="{6E0764CA-DB47-49C7-92BC-38D6B6A6735D}"/>
    <dgm:cxn modelId="{60BFA737-D955-4E2C-A99B-BE0F87A08B2B}" type="presOf" srcId="{1F46877F-9344-43B9-A0EC-89387CCA099F}" destId="{C2CBD922-8F28-407E-B735-3C8DD252C98C}" srcOrd="0" destOrd="0" presId="urn:microsoft.com/office/officeart/2005/8/layout/orgChart1"/>
    <dgm:cxn modelId="{2688EE29-E04C-4C55-9A28-446F679780F9}" srcId="{7082070C-386B-4F52-86C7-F46E1A2844AE}" destId="{12CF1BE6-8843-42DC-8141-C82CE6ADBF49}" srcOrd="0" destOrd="0" parTransId="{0CFBD04D-F8DB-4770-8CDF-12773A05CCA8}" sibTransId="{7F801D26-88E9-4956-88FB-0BF71186F512}"/>
    <dgm:cxn modelId="{73171825-1662-415C-986E-BE4DBD2D45B9}" type="presOf" srcId="{12CF1BE6-8843-42DC-8141-C82CE6ADBF49}" destId="{97FAE879-DB38-4897-9CC2-589DCF63D907}" srcOrd="1" destOrd="0" presId="urn:microsoft.com/office/officeart/2005/8/layout/orgChart1"/>
    <dgm:cxn modelId="{10D381AC-B754-40FF-80E8-0703720F8AD7}" srcId="{7082070C-386B-4F52-86C7-F46E1A2844AE}" destId="{6CB42E10-BCB2-4DE9-A1C3-0AA304262180}" srcOrd="1" destOrd="0" parTransId="{99A37797-2B05-4DDC-9824-9C6B71F4EC9D}" sibTransId="{00B8F524-F283-453A-9E40-7DEA2053AEC9}"/>
    <dgm:cxn modelId="{932A4D9E-C17E-48DC-9D7C-239F32E6C9EE}" type="presOf" srcId="{6CB42E10-BCB2-4DE9-A1C3-0AA304262180}" destId="{8FB19B3A-2AE1-4875-887E-315567EEB1D1}" srcOrd="0" destOrd="0" presId="urn:microsoft.com/office/officeart/2005/8/layout/orgChart1"/>
    <dgm:cxn modelId="{3F1C480F-E4CB-4C6A-AC6C-D3FDAEB2AA2F}" type="presOf" srcId="{7082070C-386B-4F52-86C7-F46E1A2844AE}" destId="{47B636C9-07F8-4E00-838C-966E9E095F93}" srcOrd="0" destOrd="0" presId="urn:microsoft.com/office/officeart/2005/8/layout/orgChart1"/>
    <dgm:cxn modelId="{CC577C99-2A24-4C78-BA08-439CF3EF31FC}" type="presOf" srcId="{99A37797-2B05-4DDC-9824-9C6B71F4EC9D}" destId="{EE3E8B9B-AB25-44B7-8674-395D06E033C8}" srcOrd="0" destOrd="0" presId="urn:microsoft.com/office/officeart/2005/8/layout/orgChart1"/>
    <dgm:cxn modelId="{3CFCA830-ED99-4FF0-9375-A32C93CD1E17}" type="presParOf" srcId="{C2CBD922-8F28-407E-B735-3C8DD252C98C}" destId="{69FFCEF6-5BB9-4F53-8102-FF7086BF7537}" srcOrd="0" destOrd="0" presId="urn:microsoft.com/office/officeart/2005/8/layout/orgChart1"/>
    <dgm:cxn modelId="{ED9E2273-8339-4DAB-89B2-CA03B873963A}" type="presParOf" srcId="{69FFCEF6-5BB9-4F53-8102-FF7086BF7537}" destId="{23FAEE44-15CE-4C39-AE0C-5274358A78D1}" srcOrd="0" destOrd="0" presId="urn:microsoft.com/office/officeart/2005/8/layout/orgChart1"/>
    <dgm:cxn modelId="{62651426-B1B4-4E25-9FB4-E22E706494B1}" type="presParOf" srcId="{23FAEE44-15CE-4C39-AE0C-5274358A78D1}" destId="{47B636C9-07F8-4E00-838C-966E9E095F93}" srcOrd="0" destOrd="0" presId="urn:microsoft.com/office/officeart/2005/8/layout/orgChart1"/>
    <dgm:cxn modelId="{2B15C6C3-DCFE-4C9F-BB25-FF063E6FED55}" type="presParOf" srcId="{23FAEE44-15CE-4C39-AE0C-5274358A78D1}" destId="{1E5D3B13-A879-4448-99F9-945D919BAA74}" srcOrd="1" destOrd="0" presId="urn:microsoft.com/office/officeart/2005/8/layout/orgChart1"/>
    <dgm:cxn modelId="{C2BDC827-FF15-43C4-9AD8-E9A275370720}" type="presParOf" srcId="{69FFCEF6-5BB9-4F53-8102-FF7086BF7537}" destId="{EE8226D3-FE41-486A-931B-0900B0E4664C}" srcOrd="1" destOrd="0" presId="urn:microsoft.com/office/officeart/2005/8/layout/orgChart1"/>
    <dgm:cxn modelId="{41649406-73B5-4157-A42C-9EC1866CEA20}" type="presParOf" srcId="{EE8226D3-FE41-486A-931B-0900B0E4664C}" destId="{9F215742-B033-4C51-A438-8E2CEEA22E5E}" srcOrd="0" destOrd="0" presId="urn:microsoft.com/office/officeart/2005/8/layout/orgChart1"/>
    <dgm:cxn modelId="{7CBFF4E0-A167-4F0C-AA6B-A2D5B5D5DBB1}" type="presParOf" srcId="{EE8226D3-FE41-486A-931B-0900B0E4664C}" destId="{ECB57EDE-9BE1-486E-9D78-617E06A7CF46}" srcOrd="1" destOrd="0" presId="urn:microsoft.com/office/officeart/2005/8/layout/orgChart1"/>
    <dgm:cxn modelId="{9BB2B7CA-FF85-4256-80DE-ABEECDE0E609}" type="presParOf" srcId="{ECB57EDE-9BE1-486E-9D78-617E06A7CF46}" destId="{F85D15FF-BD47-4C6C-BCF6-EDC658A0A692}" srcOrd="0" destOrd="0" presId="urn:microsoft.com/office/officeart/2005/8/layout/orgChart1"/>
    <dgm:cxn modelId="{958D2F3C-7DA1-485F-A654-829EC20F881E}" type="presParOf" srcId="{F85D15FF-BD47-4C6C-BCF6-EDC658A0A692}" destId="{A6FB6DA4-756D-4CE3-8899-1F8ED0DDE24E}" srcOrd="0" destOrd="0" presId="urn:microsoft.com/office/officeart/2005/8/layout/orgChart1"/>
    <dgm:cxn modelId="{6464665A-5353-4FE7-AE2E-FBFAA02B2BA9}" type="presParOf" srcId="{F85D15FF-BD47-4C6C-BCF6-EDC658A0A692}" destId="{97FAE879-DB38-4897-9CC2-589DCF63D907}" srcOrd="1" destOrd="0" presId="urn:microsoft.com/office/officeart/2005/8/layout/orgChart1"/>
    <dgm:cxn modelId="{16FBFA8F-41CB-4A35-A7B4-F14F4B073634}" type="presParOf" srcId="{ECB57EDE-9BE1-486E-9D78-617E06A7CF46}" destId="{BA2B23F2-ABBA-4780-884A-B8C8912515E6}" srcOrd="1" destOrd="0" presId="urn:microsoft.com/office/officeart/2005/8/layout/orgChart1"/>
    <dgm:cxn modelId="{A5490DF8-5E85-4A88-916A-8A21501518D0}" type="presParOf" srcId="{ECB57EDE-9BE1-486E-9D78-617E06A7CF46}" destId="{E17CBC59-8FAE-4E67-9948-97CA47387C0B}" srcOrd="2" destOrd="0" presId="urn:microsoft.com/office/officeart/2005/8/layout/orgChart1"/>
    <dgm:cxn modelId="{3C2F8683-3922-4E19-87A9-B2F4D0277875}" type="presParOf" srcId="{EE8226D3-FE41-486A-931B-0900B0E4664C}" destId="{EE3E8B9B-AB25-44B7-8674-395D06E033C8}" srcOrd="2" destOrd="0" presId="urn:microsoft.com/office/officeart/2005/8/layout/orgChart1"/>
    <dgm:cxn modelId="{0BC50F87-C2FC-4B52-AD91-594A75832097}" type="presParOf" srcId="{EE8226D3-FE41-486A-931B-0900B0E4664C}" destId="{056CC3DB-56A3-4892-B265-D6CBB97778A2}" srcOrd="3" destOrd="0" presId="urn:microsoft.com/office/officeart/2005/8/layout/orgChart1"/>
    <dgm:cxn modelId="{294E782C-EA15-4ECC-9755-4D551E5C0229}" type="presParOf" srcId="{056CC3DB-56A3-4892-B265-D6CBB97778A2}" destId="{4ADD7213-7980-4CB0-940E-15D1F9F0F084}" srcOrd="0" destOrd="0" presId="urn:microsoft.com/office/officeart/2005/8/layout/orgChart1"/>
    <dgm:cxn modelId="{57896020-4ADD-4325-8AE6-ED61B81A0160}" type="presParOf" srcId="{4ADD7213-7980-4CB0-940E-15D1F9F0F084}" destId="{8FB19B3A-2AE1-4875-887E-315567EEB1D1}" srcOrd="0" destOrd="0" presId="urn:microsoft.com/office/officeart/2005/8/layout/orgChart1"/>
    <dgm:cxn modelId="{8C3BC5BC-44C5-42F3-8729-4890AE59798E}" type="presParOf" srcId="{4ADD7213-7980-4CB0-940E-15D1F9F0F084}" destId="{5C6DF8AB-27E2-4D52-823D-F807BA89B1E3}" srcOrd="1" destOrd="0" presId="urn:microsoft.com/office/officeart/2005/8/layout/orgChart1"/>
    <dgm:cxn modelId="{DD243B52-CE4A-4187-8293-5ECF77DCFAD0}" type="presParOf" srcId="{056CC3DB-56A3-4892-B265-D6CBB97778A2}" destId="{2A4509F2-8E4A-4B99-A446-4E0EE4FFAF0C}" srcOrd="1" destOrd="0" presId="urn:microsoft.com/office/officeart/2005/8/layout/orgChart1"/>
    <dgm:cxn modelId="{EFC7A4C9-030C-4B8A-8907-872EC39D2EB2}" type="presParOf" srcId="{056CC3DB-56A3-4892-B265-D6CBB97778A2}" destId="{2453D685-B526-45E3-A7CD-9B423A952BD0}" srcOrd="2" destOrd="0" presId="urn:microsoft.com/office/officeart/2005/8/layout/orgChart1"/>
    <dgm:cxn modelId="{7661A888-1C6C-46FA-AEE0-C7471CD5CC09}" type="presParOf" srcId="{69FFCEF6-5BB9-4F53-8102-FF7086BF7537}" destId="{19B251E2-D019-416C-9453-7852DD6344BF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E8B9B-AB25-44B7-8674-395D06E033C8}">
      <dsp:nvSpPr>
        <dsp:cNvPr id="0" name=""/>
        <dsp:cNvSpPr/>
      </dsp:nvSpPr>
      <dsp:spPr>
        <a:xfrm>
          <a:off x="304800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489"/>
              </a:lnTo>
              <a:lnTo>
                <a:pt x="1668009" y="289489"/>
              </a:lnTo>
              <a:lnTo>
                <a:pt x="1668009" y="5789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 prstMaterial="metal">
          <a:extrusionClr>
            <a:schemeClr val="accent2">
              <a:lumMod val="75000"/>
            </a:schemeClr>
          </a:extrusion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215742-B033-4C51-A438-8E2CEEA22E5E}">
      <dsp:nvSpPr>
        <dsp:cNvPr id="0" name=""/>
        <dsp:cNvSpPr/>
      </dsp:nvSpPr>
      <dsp:spPr>
        <a:xfrm>
          <a:off x="1379990" y="1742510"/>
          <a:ext cx="1668009" cy="578978"/>
        </a:xfrm>
        <a:custGeom>
          <a:avLst/>
          <a:gdLst/>
          <a:ahLst/>
          <a:cxnLst/>
          <a:rect l="0" t="0" r="0" b="0"/>
          <a:pathLst>
            <a:path>
              <a:moveTo>
                <a:pt x="1668009" y="0"/>
              </a:moveTo>
              <a:lnTo>
                <a:pt x="1668009" y="289489"/>
              </a:lnTo>
              <a:lnTo>
                <a:pt x="0" y="289489"/>
              </a:lnTo>
              <a:lnTo>
                <a:pt x="0" y="5789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 prstMaterial="metal">
          <a:extrusionClr>
            <a:schemeClr val="accent2">
              <a:lumMod val="75000"/>
            </a:schemeClr>
          </a:extrusion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636C9-07F8-4E00-838C-966E9E095F93}">
      <dsp:nvSpPr>
        <dsp:cNvPr id="0" name=""/>
        <dsp:cNvSpPr/>
      </dsp:nvSpPr>
      <dsp:spPr>
        <a:xfrm>
          <a:off x="1669479" y="363990"/>
          <a:ext cx="2757041" cy="1378520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 prstMaterial="metal">
          <a:extrusionClr>
            <a:schemeClr val="accent2">
              <a:lumMod val="75000"/>
            </a:schemeClr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300" kern="1200" dirty="0" smtClean="0"/>
            <a:t>ACUTE TOTALITY</a:t>
          </a:r>
          <a:endParaRPr lang="en-IN" sz="3300" kern="1200" dirty="0"/>
        </a:p>
      </dsp:txBody>
      <dsp:txXfrm>
        <a:off x="1669479" y="363990"/>
        <a:ext cx="2757041" cy="1378520"/>
      </dsp:txXfrm>
    </dsp:sp>
    <dsp:sp modelId="{A6FB6DA4-756D-4CE3-8899-1F8ED0DDE24E}">
      <dsp:nvSpPr>
        <dsp:cNvPr id="0" name=""/>
        <dsp:cNvSpPr/>
      </dsp:nvSpPr>
      <dsp:spPr>
        <a:xfrm>
          <a:off x="1469" y="2321489"/>
          <a:ext cx="2757041" cy="1378520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99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300" kern="1200" dirty="0" smtClean="0"/>
            <a:t>SECTOR TOTALITY</a:t>
          </a:r>
          <a:endParaRPr lang="en-IN" sz="3300" kern="1200" dirty="0"/>
        </a:p>
      </dsp:txBody>
      <dsp:txXfrm>
        <a:off x="1469" y="2321489"/>
        <a:ext cx="2757041" cy="1378520"/>
      </dsp:txXfrm>
    </dsp:sp>
    <dsp:sp modelId="{8FB19B3A-2AE1-4875-887E-315567EEB1D1}">
      <dsp:nvSpPr>
        <dsp:cNvPr id="0" name=""/>
        <dsp:cNvSpPr/>
      </dsp:nvSpPr>
      <dsp:spPr>
        <a:xfrm>
          <a:off x="3337489" y="2321489"/>
          <a:ext cx="2757041" cy="1378520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 prstMaterial="metal">
          <a:extrusionClr>
            <a:schemeClr val="accent2">
              <a:lumMod val="75000"/>
            </a:schemeClr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300" kern="1200" dirty="0" smtClean="0"/>
            <a:t>FIXED GENERAL TOTALITY</a:t>
          </a:r>
          <a:endParaRPr lang="en-IN" sz="3300" kern="1200" dirty="0"/>
        </a:p>
      </dsp:txBody>
      <dsp:txXfrm>
        <a:off x="3337489" y="2321489"/>
        <a:ext cx="2757041" cy="1378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1D605-5D88-46D9-A07A-4F8EDBA2ED89}" type="datetimeFigureOut">
              <a:rPr lang="en-IN" smtClean="0"/>
              <a:pPr/>
              <a:t>30-12-19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BF4EF-DB08-47B7-8576-CB90B1BE1CD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165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27C68-DB52-480B-AE0E-0C8E12584A7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C8CD-0461-445A-AA06-659991F2134E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BFA6-ACE2-4752-B101-CD0AC54B3C15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EA8E-CFDA-4DED-8258-0AEB26C56652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3368-B3FE-41E0-AEDA-FBD9833A9823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7FF8-F778-4F11-B8C7-65FC63E81F93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E1D9-28BD-4F62-9DD1-E2AF89CCD100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5D5DB-9E34-4B2B-A7B1-EC6DE2E22E5C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F5F4-BCE6-4A5F-849D-C2305142B2EA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EAA8-C2D7-45AF-8886-2D4D4E34A72B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E975-B58E-4BA9-B5CA-8F34F2163BEA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4E4E-2CA0-458A-A549-2B059565E384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 t="-52000" b="-5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1F404-1770-4D79-8A7E-64085315D774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4348" y="2071678"/>
            <a:ext cx="7772400" cy="609601"/>
          </a:xfrm>
        </p:spPr>
        <p:txBody>
          <a:bodyPr>
            <a:noAutofit/>
          </a:bodyPr>
          <a:lstStyle/>
          <a:p>
            <a:pPr algn="ctr"/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 CASE TAKING IN ACUTE DISEASE</a:t>
            </a:r>
            <a:br>
              <a:rPr lang="en-US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(APHORISM  99-102)</a:t>
            </a:r>
            <a:endParaRPr lang="en-US" sz="4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79912" y="4581128"/>
            <a:ext cx="48910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S.P. SUJA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M.D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Asst. Professor, Department of Repertory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Sarada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Krishna Homoeopathic Medical College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Kulasekharam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69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ACUTE TOTALITY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WHY TO CONSIDER PARTICULARS IN A/C CASE???</a:t>
            </a:r>
            <a:endParaRPr lang="en-US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8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CHANGES OCCURING ARE AT THE SUPERFICIAL LEVEL</a:t>
            </a:r>
            <a:endParaRPr lang="en-US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7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800" b="1" i="1" dirty="0" smtClean="0">
                <a:latin typeface="Times New Roman" pitchFamily="18" charset="0"/>
                <a:cs typeface="Times New Roman" pitchFamily="18" charset="0"/>
              </a:rPr>
              <a:t>CONSIDER CHANGES OCCURING AT 2 LEVELS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PARTICULAR/SECTOR LEVEL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GENERAL LEVEL</a:t>
            </a:r>
            <a:endParaRPr lang="en-US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9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TOTALITY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96677956"/>
              </p:ext>
            </p:extLst>
          </p:nvPr>
        </p:nvGraphicFramePr>
        <p:xfrm>
          <a:off x="533400" y="137160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778">
                <a:tc>
                  <a:txBody>
                    <a:bodyPr/>
                    <a:lstStyle/>
                    <a:p>
                      <a:r>
                        <a:rPr lang="en-US" dirty="0" smtClean="0"/>
                        <a:t>SECTOR TOLATILY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FIXED GENERAL TOTALITY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74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3200" b="1" dirty="0" smtClean="0">
                          <a:effectLst/>
                        </a:rPr>
                        <a:t>peculiarities in relation to location, sensation, and modalities (a/f).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3200" b="1" dirty="0" err="1" smtClean="0">
                          <a:effectLst/>
                        </a:rPr>
                        <a:t>Eg</a:t>
                      </a:r>
                      <a:r>
                        <a:rPr lang="en-US" altLang="en-US" sz="3200" b="1" dirty="0" smtClean="0">
                          <a:effectLst/>
                        </a:rPr>
                        <a:t>:</a:t>
                      </a:r>
                      <a:r>
                        <a:rPr lang="en-US" altLang="en-US" sz="3200" b="1" baseline="0" dirty="0" smtClean="0">
                          <a:effectLst/>
                        </a:rPr>
                        <a:t> diarrhea early morning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3200" b="1" baseline="0" dirty="0" smtClean="0">
                          <a:effectLst/>
                        </a:rPr>
                        <a:t>Gunshot diarrhea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3200" b="1" baseline="0" dirty="0" smtClean="0">
                          <a:effectLst/>
                        </a:rPr>
                        <a:t>&lt;eating after3</a:t>
                      </a:r>
                      <a:endParaRPr lang="en-US" altLang="en-US" sz="3200" b="1" dirty="0" smtClean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3200" b="1" dirty="0" smtClean="0">
                          <a:effectLst/>
                        </a:rPr>
                        <a:t>covers changes at CHARACTERISTIC, general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3200" b="1" dirty="0" err="1" smtClean="0">
                          <a:effectLst/>
                        </a:rPr>
                        <a:t>Eg</a:t>
                      </a:r>
                      <a:r>
                        <a:rPr lang="en-US" altLang="en-US" sz="3200" b="1" dirty="0" smtClean="0">
                          <a:effectLst/>
                        </a:rPr>
                        <a:t>: </a:t>
                      </a:r>
                      <a:r>
                        <a:rPr lang="en-US" altLang="en-US" sz="3200" b="1" dirty="0" err="1" smtClean="0">
                          <a:effectLst/>
                        </a:rPr>
                        <a:t>irritabilty</a:t>
                      </a:r>
                      <a:r>
                        <a:rPr lang="en-US" altLang="en-US" sz="3200" b="1" dirty="0" smtClean="0">
                          <a:effectLst/>
                        </a:rPr>
                        <a:t>, confusion, delirium,</a:t>
                      </a:r>
                      <a:r>
                        <a:rPr lang="en-US" altLang="en-US" sz="3200" b="1" baseline="0" dirty="0" smtClean="0">
                          <a:effectLst/>
                        </a:rPr>
                        <a:t> restlessness with complaints</a:t>
                      </a:r>
                      <a:endParaRPr lang="en-US" altLang="en-US" sz="3200" b="1" dirty="0" smtClean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6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DIFFERENTIATING INDISPOSITION &amp; ACUTE DISEASE?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HOW WILL YOU????</a:t>
            </a:r>
          </a:p>
          <a:p>
            <a:r>
              <a:rPr lang="en-US" altLang="en-US" sz="3600" b="1" i="1" dirty="0">
                <a:latin typeface="Times New Roman" pitchFamily="18" charset="0"/>
                <a:cs typeface="Times New Roman" pitchFamily="18" charset="0"/>
              </a:rPr>
              <a:t>seemingly acute conditions are not true diseases but mere indisposition which disappear of themselves under ordinary circumstances when the cause is removed, or yield easily to corrective hygienic, </a:t>
            </a:r>
            <a:r>
              <a:rPr lang="en-US" altLang="en-US" sz="3600" b="1" i="1" dirty="0" err="1">
                <a:latin typeface="Times New Roman" pitchFamily="18" charset="0"/>
                <a:cs typeface="Times New Roman" pitchFamily="18" charset="0"/>
              </a:rPr>
              <a:t>dietic</a:t>
            </a:r>
            <a:r>
              <a:rPr lang="en-US" altLang="en-US" sz="3600" b="1" i="1" dirty="0">
                <a:latin typeface="Times New Roman" pitchFamily="18" charset="0"/>
                <a:cs typeface="Times New Roman" pitchFamily="18" charset="0"/>
              </a:rPr>
              <a:t>, moral or mechanical measures.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7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PRESCRIPTION IN A/C DISEASE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4000" b="1" i="1" dirty="0">
                <a:latin typeface="Times New Roman" pitchFamily="18" charset="0"/>
                <a:cs typeface="Times New Roman" pitchFamily="18" charset="0"/>
              </a:rPr>
              <a:t>Examine the entire complaints and select a drug on the totality of symptoms</a:t>
            </a:r>
            <a:r>
              <a:rPr lang="en-US" altLang="en-US" sz="4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4000" b="1" i="1" dirty="0">
                <a:latin typeface="Times New Roman" pitchFamily="18" charset="0"/>
                <a:cs typeface="Times New Roman" pitchFamily="18" charset="0"/>
              </a:rPr>
              <a:t>If totality indicates drug clearly, give it preferably first in medium potency and watch as far as possible effect of each dose, repeating at first, perhaps every 2/3 hours.</a:t>
            </a:r>
          </a:p>
          <a:p>
            <a:endParaRPr lang="en-US" alt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9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WAIT AND WATCH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If improvement sets in well and good, stop the remedy or at least lengthen the interval between doses while improvement lasts.</a:t>
            </a:r>
          </a:p>
          <a:p>
            <a:endParaRPr lang="en-US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1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If the case had ameliorations then medicine stopped acting!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endParaRPr lang="en-US" altLang="en-US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buNone/>
            </a:pPr>
            <a:r>
              <a:rPr lang="en-US" altLang="en-US" sz="4800" b="1" i="1" dirty="0" smtClean="0">
                <a:latin typeface="Times New Roman" pitchFamily="18" charset="0"/>
                <a:cs typeface="Times New Roman" pitchFamily="18" charset="0"/>
              </a:rPr>
              <a:t>Repeat the 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first chosen drug </a:t>
            </a:r>
            <a:r>
              <a:rPr lang="en-US" altLang="en-US" sz="4800" b="1" i="1" dirty="0" smtClean="0">
                <a:latin typeface="Times New Roman" pitchFamily="18" charset="0"/>
                <a:cs typeface="Times New Roman" pitchFamily="18" charset="0"/>
              </a:rPr>
              <a:t>preferable in 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a highest potency.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No improvement!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reconsider the case to determine if the indication points to a change of remedy.</a:t>
            </a:r>
          </a:p>
          <a:p>
            <a:endParaRPr lang="en-US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4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981200"/>
            <a:ext cx="8229600" cy="914400"/>
          </a:xfrm>
        </p:spPr>
        <p:txBody>
          <a:bodyPr>
            <a:noAutofit/>
          </a:bodyPr>
          <a:lstStyle/>
          <a:p>
            <a:r>
              <a:rPr lang="en-US" altLang="en-US" sz="5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Acute exacerbation of chronic disease</a:t>
            </a:r>
            <a:endParaRPr lang="en-US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WHAT ARE ACUTE DISEASE?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en-US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4400" b="1" i="1" dirty="0" smtClean="0">
                <a:latin typeface="Times New Roman" pitchFamily="18" charset="0"/>
                <a:cs typeface="Times New Roman" pitchFamily="18" charset="0"/>
              </a:rPr>
              <a:t>Acute </a:t>
            </a:r>
            <a:r>
              <a:rPr lang="en-US" altLang="en-US" sz="4400" b="1" i="1" dirty="0">
                <a:latin typeface="Times New Roman" pitchFamily="18" charset="0"/>
                <a:cs typeface="Times New Roman" pitchFamily="18" charset="0"/>
              </a:rPr>
              <a:t>diseases are rapid morbid processes of abnormally deranged vital force.</a:t>
            </a:r>
          </a:p>
          <a:p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1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altLang="en-US" sz="5400" b="1" i="1" dirty="0">
                <a:latin typeface="Times New Roman" pitchFamily="18" charset="0"/>
                <a:cs typeface="Times New Roman" pitchFamily="18" charset="0"/>
              </a:rPr>
              <a:t>Dr. Kent says,” Avoid getting confused by two disease, images that may exists in the body at the same time.”</a:t>
            </a:r>
          </a:p>
          <a:p>
            <a:endParaRPr lang="en-US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FFC000"/>
          </a:solidFill>
        </p:spPr>
        <p:txBody>
          <a:bodyPr>
            <a:normAutofit fontScale="92500"/>
          </a:bodyPr>
          <a:lstStyle/>
          <a:p>
            <a:r>
              <a:rPr lang="en-US" altLang="en-US" sz="3600" b="1" i="1" dirty="0">
                <a:latin typeface="Times New Roman" pitchFamily="18" charset="0"/>
                <a:cs typeface="Times New Roman" pitchFamily="18" charset="0"/>
              </a:rPr>
              <a:t>A chronic patient, for instance may be suffering from an acute </a:t>
            </a:r>
            <a:r>
              <a:rPr lang="en-US" altLang="en-US" sz="3600" b="1" i="1" dirty="0" smtClean="0">
                <a:latin typeface="Times New Roman" pitchFamily="18" charset="0"/>
                <a:cs typeface="Times New Roman" pitchFamily="18" charset="0"/>
              </a:rPr>
              <a:t>stage/attack </a:t>
            </a:r>
            <a:r>
              <a:rPr lang="en-US" altLang="en-US" sz="3600" b="1" i="1" dirty="0">
                <a:latin typeface="Times New Roman" pitchFamily="18" charset="0"/>
                <a:cs typeface="Times New Roman" pitchFamily="18" charset="0"/>
              </a:rPr>
              <a:t>and the physician on being called may say that it is necessary to take the totality of symptoms; </a:t>
            </a:r>
            <a:endParaRPr lang="en-US" alt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>
              <a:buNone/>
            </a:pPr>
            <a:r>
              <a:rPr lang="en-US" altLang="en-US" sz="3600" b="1" i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r>
              <a:rPr lang="en-US" altLang="en-US" sz="3600" b="1" i="1" dirty="0" smtClean="0">
                <a:latin typeface="Times New Roman" pitchFamily="18" charset="0"/>
                <a:cs typeface="Times New Roman" pitchFamily="18" charset="0"/>
              </a:rPr>
              <a:t>take 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only the acute symptoms, </a:t>
            </a:r>
            <a:r>
              <a:rPr lang="en-US" altLang="en-US" sz="3600" b="1" i="1" dirty="0">
                <a:latin typeface="Times New Roman" pitchFamily="18" charset="0"/>
                <a:cs typeface="Times New Roman" pitchFamily="18" charset="0"/>
              </a:rPr>
              <a:t>which came on since the attack. </a:t>
            </a:r>
          </a:p>
          <a:p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269673" y="39624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2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5400" b="1" i="1" dirty="0">
                <a:latin typeface="Times New Roman" pitchFamily="18" charset="0"/>
                <a:cs typeface="Times New Roman" pitchFamily="18" charset="0"/>
              </a:rPr>
              <a:t>two things must be separated and acute </a:t>
            </a:r>
            <a:r>
              <a:rPr lang="en-US" altLang="en-US" sz="5400" b="1" i="1" dirty="0" err="1">
                <a:latin typeface="Times New Roman" pitchFamily="18" charset="0"/>
                <a:cs typeface="Times New Roman" pitchFamily="18" charset="0"/>
              </a:rPr>
              <a:t>miasm</a:t>
            </a:r>
            <a:r>
              <a:rPr lang="en-US" altLang="en-US" sz="5400" b="1" i="1" dirty="0">
                <a:latin typeface="Times New Roman" pitchFamily="18" charset="0"/>
                <a:cs typeface="Times New Roman" pitchFamily="18" charset="0"/>
              </a:rPr>
              <a:t> must be prescribed for.</a:t>
            </a:r>
          </a:p>
          <a:p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What happens in Acute exacerbations??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en-US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4400" b="1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US" sz="4400" b="1" i="1" dirty="0">
                <a:latin typeface="Times New Roman" pitchFamily="18" charset="0"/>
                <a:cs typeface="Times New Roman" pitchFamily="18" charset="0"/>
              </a:rPr>
              <a:t>chronic symptoms will not of course, be present when acute </a:t>
            </a:r>
            <a:r>
              <a:rPr lang="en-US" altLang="en-US" sz="4400" b="1" i="1" dirty="0" err="1">
                <a:latin typeface="Times New Roman" pitchFamily="18" charset="0"/>
                <a:cs typeface="Times New Roman" pitchFamily="18" charset="0"/>
              </a:rPr>
              <a:t>miasm</a:t>
            </a:r>
            <a:r>
              <a:rPr lang="en-US" altLang="en-US" sz="4400" b="1" i="1" dirty="0">
                <a:latin typeface="Times New Roman" pitchFamily="18" charset="0"/>
                <a:cs typeface="Times New Roman" pitchFamily="18" charset="0"/>
              </a:rPr>
              <a:t> is running because the later suppresses or suspends the chronic </a:t>
            </a:r>
            <a:r>
              <a:rPr lang="en-US" altLang="en-US" sz="4400" b="1" i="1" dirty="0" smtClean="0">
                <a:latin typeface="Times New Roman" pitchFamily="18" charset="0"/>
                <a:cs typeface="Times New Roman" pitchFamily="18" charset="0"/>
              </a:rPr>
              <a:t>symptoms.</a:t>
            </a:r>
            <a:endParaRPr lang="en-US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7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WHAT SHOULD BE DONE IN SUCH CASES??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en-US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4400" b="1" i="1" dirty="0" smtClean="0">
                <a:latin typeface="Times New Roman" pitchFamily="18" charset="0"/>
                <a:cs typeface="Times New Roman" pitchFamily="18" charset="0"/>
              </a:rPr>
              <a:t>Intelligent physician </a:t>
            </a:r>
            <a:r>
              <a:rPr lang="en-US" altLang="en-US" sz="4400" b="1" i="1" dirty="0">
                <a:latin typeface="Times New Roman" pitchFamily="18" charset="0"/>
                <a:cs typeface="Times New Roman" pitchFamily="18" charset="0"/>
              </a:rPr>
              <a:t>not knowing this is so, might wrongly gather together all the symptoms that the patient has, had in a life.</a:t>
            </a:r>
          </a:p>
          <a:p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2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altLang="en-US" sz="4400" b="1" i="1" dirty="0" smtClean="0">
                <a:latin typeface="Times New Roman" pitchFamily="18" charset="0"/>
                <a:cs typeface="Times New Roman" pitchFamily="18" charset="0"/>
              </a:rPr>
              <a:t>Be clear </a:t>
            </a:r>
            <a:r>
              <a:rPr lang="en-US" altLang="en-US" sz="4400" b="1" i="1" dirty="0">
                <a:latin typeface="Times New Roman" pitchFamily="18" charset="0"/>
                <a:cs typeface="Times New Roman" pitchFamily="18" charset="0"/>
              </a:rPr>
              <a:t>that the case taking in acute disease must confine itself to the acute state only and not to go into the constitutional state of the patient.</a:t>
            </a:r>
          </a:p>
          <a:p>
            <a:endParaRPr lang="en-US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9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609600"/>
            <a:ext cx="7772400" cy="3336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/>
          <a:p>
            <a:pPr eaLnBrk="1" hangingPunct="1"/>
            <a:r>
              <a:rPr lang="en-US" altLang="en-US" sz="7200" b="1" i="1" dirty="0" smtClean="0">
                <a:effectLst/>
                <a:latin typeface="Times New Roman" pitchFamily="18" charset="0"/>
                <a:cs typeface="Times New Roman" pitchFamily="18" charset="0"/>
              </a:rPr>
              <a:t>Case taking in</a:t>
            </a:r>
            <a:br>
              <a:rPr lang="en-US" altLang="en-US" sz="7200" b="1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7200" b="1" i="1" dirty="0" smtClean="0">
                <a:effectLst/>
                <a:latin typeface="Times New Roman" pitchFamily="18" charset="0"/>
                <a:cs typeface="Times New Roman" pitchFamily="18" charset="0"/>
              </a:rPr>
              <a:t>epidemic diseases </a:t>
            </a:r>
          </a:p>
        </p:txBody>
      </p:sp>
      <p:sp>
        <p:nvSpPr>
          <p:cNvPr id="7885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IN" altLang="en-US" smtClean="0"/>
              <a:t>S K H M C KULASEKHARAM, DEPT OF REPERTORY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553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altLang="en-US" sz="4400" b="1" i="1" dirty="0">
                <a:latin typeface="Times New Roman" pitchFamily="18" charset="0"/>
                <a:cs typeface="Times New Roman" pitchFamily="18" charset="0"/>
              </a:rPr>
              <a:t>In epidemic </a:t>
            </a:r>
            <a:r>
              <a:rPr lang="en-US" altLang="en-US" sz="4400" b="1" i="1" dirty="0" smtClean="0">
                <a:latin typeface="Times New Roman" pitchFamily="18" charset="0"/>
                <a:cs typeface="Times New Roman" pitchFamily="18" charset="0"/>
              </a:rPr>
              <a:t>diseases, </a:t>
            </a:r>
            <a:r>
              <a:rPr lang="en-US" altLang="en-US" sz="4400" b="1" i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disease 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cause is </a:t>
            </a:r>
            <a:r>
              <a:rPr lang="en-US" alt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identical </a:t>
            </a:r>
            <a:r>
              <a:rPr lang="en-US" altLang="en-US" sz="4400" b="1" i="1" dirty="0">
                <a:latin typeface="Times New Roman" pitchFamily="18" charset="0"/>
                <a:cs typeface="Times New Roman" pitchFamily="18" charset="0"/>
              </a:rPr>
              <a:t>or of a nature of </a:t>
            </a:r>
            <a:r>
              <a:rPr lang="en-US" alt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fixed </a:t>
            </a:r>
            <a:r>
              <a:rPr lang="en-US" altLang="en-US" sz="4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miasm</a:t>
            </a:r>
            <a:r>
              <a:rPr lang="en-US" altLang="en-US" sz="4400" b="1" i="1" dirty="0">
                <a:latin typeface="Times New Roman" pitchFamily="18" charset="0"/>
                <a:cs typeface="Times New Roman" pitchFamily="18" charset="0"/>
              </a:rPr>
              <a:t>, giving rise to a general picture of the disease to with all patients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HOW SHOULD BE YOUR PRESCRIPTION?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altLang="en-US" sz="3600" b="1" i="1" dirty="0" smtClean="0">
                <a:latin typeface="Times New Roman" pitchFamily="18" charset="0"/>
                <a:cs typeface="Times New Roman" pitchFamily="18" charset="0"/>
              </a:rPr>
              <a:t>If each </a:t>
            </a:r>
            <a:r>
              <a:rPr lang="en-US" altLang="en-US" sz="3600" b="1" i="1" dirty="0">
                <a:latin typeface="Times New Roman" pitchFamily="18" charset="0"/>
                <a:cs typeface="Times New Roman" pitchFamily="18" charset="0"/>
              </a:rPr>
              <a:t>individual patient is carefully </a:t>
            </a:r>
            <a:r>
              <a:rPr lang="en-US" altLang="en-US" sz="3600" b="1" i="1" dirty="0" smtClean="0">
                <a:latin typeface="Times New Roman" pitchFamily="18" charset="0"/>
                <a:cs typeface="Times New Roman" pitchFamily="18" charset="0"/>
              </a:rPr>
              <a:t>investigated</a:t>
            </a:r>
          </a:p>
          <a:p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3600" b="1" i="1" dirty="0">
                <a:latin typeface="Times New Roman" pitchFamily="18" charset="0"/>
                <a:cs typeface="Times New Roman" pitchFamily="18" charset="0"/>
              </a:rPr>
              <a:t>10 cholera patients might </a:t>
            </a:r>
            <a:r>
              <a:rPr lang="en-US" altLang="en-US" sz="3600" b="1" i="1" dirty="0" smtClean="0">
                <a:latin typeface="Times New Roman" pitchFamily="18" charset="0"/>
                <a:cs typeface="Times New Roman" pitchFamily="18" charset="0"/>
              </a:rPr>
              <a:t>requires 10 different </a:t>
            </a:r>
            <a:r>
              <a:rPr lang="en-US" altLang="en-US" sz="3600" b="1" i="1" dirty="0">
                <a:latin typeface="Times New Roman" pitchFamily="18" charset="0"/>
                <a:cs typeface="Times New Roman" pitchFamily="18" charset="0"/>
              </a:rPr>
              <a:t>remedy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810000" y="3048000"/>
            <a:ext cx="228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2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altLang="en-US" sz="4000" b="1" i="1" dirty="0">
                <a:latin typeface="Times New Roman" pitchFamily="18" charset="0"/>
                <a:cs typeface="Times New Roman" pitchFamily="18" charset="0"/>
              </a:rPr>
              <a:t>In epidemic diseases </a:t>
            </a:r>
          </a:p>
          <a:p>
            <a:endParaRPr lang="en-US" altLang="en-US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altLang="en-US" sz="40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4000" b="1" i="1" dirty="0" smtClean="0">
                <a:latin typeface="Times New Roman" pitchFamily="18" charset="0"/>
                <a:cs typeface="Times New Roman" pitchFamily="18" charset="0"/>
              </a:rPr>
              <a:t>Complete picture </a:t>
            </a:r>
            <a:r>
              <a:rPr lang="en-US" altLang="en-US" sz="4000" b="1" i="1" dirty="0">
                <a:latin typeface="Times New Roman" pitchFamily="18" charset="0"/>
                <a:cs typeface="Times New Roman" pitchFamily="18" charset="0"/>
              </a:rPr>
              <a:t>of disease becomes familiar and clear </a:t>
            </a:r>
            <a:r>
              <a:rPr lang="en-US" altLang="en-US" sz="4000" b="1" i="1" dirty="0" smtClean="0">
                <a:latin typeface="Times New Roman" pitchFamily="18" charset="0"/>
                <a:cs typeface="Times New Roman" pitchFamily="18" charset="0"/>
              </a:rPr>
              <a:t>-by </a:t>
            </a:r>
            <a:r>
              <a:rPr lang="en-US" altLang="en-US" sz="4000" b="1" i="1" dirty="0">
                <a:latin typeface="Times New Roman" pitchFamily="18" charset="0"/>
                <a:cs typeface="Times New Roman" pitchFamily="18" charset="0"/>
              </a:rPr>
              <a:t>observation of several cases of </a:t>
            </a:r>
            <a:r>
              <a:rPr lang="en-US" altLang="en-US" sz="4000" b="1" i="1" dirty="0" err="1" smtClean="0">
                <a:latin typeface="Times New Roman" pitchFamily="18" charset="0"/>
                <a:cs typeface="Times New Roman" pitchFamily="18" charset="0"/>
              </a:rPr>
              <a:t>epidemic.Indicated</a:t>
            </a:r>
            <a:r>
              <a:rPr lang="en-US" altLang="en-US" sz="4000" b="1" i="1" dirty="0" smtClean="0">
                <a:latin typeface="Times New Roman" pitchFamily="18" charset="0"/>
                <a:cs typeface="Times New Roman" pitchFamily="18" charset="0"/>
              </a:rPr>
              <a:t> drug is called as genus </a:t>
            </a:r>
            <a:r>
              <a:rPr lang="en-US" altLang="en-US" sz="4000" b="1" i="1" dirty="0" err="1" smtClean="0">
                <a:latin typeface="Times New Roman" pitchFamily="18" charset="0"/>
                <a:cs typeface="Times New Roman" pitchFamily="18" charset="0"/>
              </a:rPr>
              <a:t>epidemicus</a:t>
            </a:r>
            <a:r>
              <a:rPr lang="en-US" altLang="en-US" sz="4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40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819400" y="1981200"/>
            <a:ext cx="5334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9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WHY ACUTE DISEASE ARE EASY TO TREAT??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en-US" sz="5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5400" b="1" i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en-US" sz="5400" b="1" i="1" dirty="0">
                <a:latin typeface="Times New Roman" pitchFamily="18" charset="0"/>
                <a:cs typeface="Times New Roman" pitchFamily="18" charset="0"/>
              </a:rPr>
              <a:t>acute diseases symptoms evolve quickly and the patient remembers all of them</a:t>
            </a:r>
            <a:endParaRPr lang="en-US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4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Organon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of medicine-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Dr.Samuel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Hahnemann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reference to repertories for Homoeopathic students-Dr. SIJU .P.V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Essentials of repertorisation-Dr. SHASHI KANT TIWARI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 DEPT OF REPERTORY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en-US" sz="72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72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US" sz="7200" b="1" i="1" u="sng" smtClean="0">
                <a:latin typeface="Times New Roman" pitchFamily="18" charset="0"/>
                <a:cs typeface="Times New Roman" pitchFamily="18" charset="0"/>
              </a:rPr>
              <a:t>THANK </a:t>
            </a:r>
            <a:r>
              <a:rPr lang="en-US" sz="7200" b="1" i="1" u="sng" dirty="0" smtClean="0">
                <a:latin typeface="Times New Roman" pitchFamily="18" charset="0"/>
                <a:cs typeface="Times New Roman" pitchFamily="18" charset="0"/>
              </a:rPr>
              <a:t>YOU</a:t>
            </a:r>
            <a:endParaRPr lang="en-US" sz="7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SARADA KRISHNA HOMOEOPATHIC MEDICAL COLLEGE, DEPT.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NEEDS PHYSICIAN’S ATTENTION!!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altLang="en-US" sz="4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4800" b="1" i="1" dirty="0" smtClean="0">
                <a:latin typeface="Times New Roman" pitchFamily="18" charset="0"/>
                <a:cs typeface="Times New Roman" pitchFamily="18" charset="0"/>
              </a:rPr>
              <a:t>Disease may 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be of serious </a:t>
            </a:r>
            <a:r>
              <a:rPr lang="en-US" altLang="en-US" sz="4800" b="1" i="1" dirty="0" smtClean="0">
                <a:latin typeface="Times New Roman" pitchFamily="18" charset="0"/>
                <a:cs typeface="Times New Roman" pitchFamily="18" charset="0"/>
              </a:rPr>
              <a:t>character and 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demands attention hence the physician must give prompt and efficient aid</a:t>
            </a:r>
            <a:endParaRPr lang="en-US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4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LESS TIME REQUIRED TO TREAT ACUTE DISEASE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chief </a:t>
            </a:r>
            <a:r>
              <a:rPr lang="en-US" altLang="en-US" sz="6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complaint strike us and become evident to the senses more quickly than in chronic disease</a:t>
            </a:r>
            <a:endParaRPr lang="en-US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1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APHORISM - 99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sz="4800" b="1" i="1" dirty="0" smtClean="0">
                <a:latin typeface="Times New Roman" pitchFamily="18" charset="0"/>
                <a:cs typeface="Times New Roman" pitchFamily="18" charset="0"/>
              </a:rPr>
              <a:t>All phenomena </a:t>
            </a:r>
            <a:r>
              <a:rPr lang="en-US" altLang="en-US" sz="4800" b="1" i="1" dirty="0">
                <a:latin typeface="Times New Roman" pitchFamily="18" charset="0"/>
                <a:cs typeface="Times New Roman" pitchFamily="18" charset="0"/>
              </a:rPr>
              <a:t>and deviations from the health has been but recently lost are still fresh in memory of patient and his friends</a:t>
            </a:r>
            <a:endParaRPr lang="en-US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8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CAUSE OF ACUTE DISEASE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sz="6600" b="1" i="1" dirty="0">
                <a:latin typeface="Times New Roman" pitchFamily="18" charset="0"/>
                <a:cs typeface="Times New Roman" pitchFamily="18" charset="0"/>
              </a:rPr>
              <a:t>Acute diseases are caused by an exciting or acute </a:t>
            </a:r>
            <a:r>
              <a:rPr lang="en-US" altLang="en-US" sz="6600" b="1" i="1" dirty="0" err="1">
                <a:latin typeface="Times New Roman" pitchFamily="18" charset="0"/>
                <a:cs typeface="Times New Roman" pitchFamily="18" charset="0"/>
              </a:rPr>
              <a:t>miasms</a:t>
            </a:r>
            <a:endParaRPr lang="en-US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9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357298"/>
            <a:ext cx="8229600" cy="2428892"/>
          </a:xfrm>
        </p:spPr>
        <p:txBody>
          <a:bodyPr>
            <a:normAutofit/>
          </a:bodyPr>
          <a:lstStyle/>
          <a:p>
            <a:r>
              <a:rPr lang="en-US" sz="5400" b="1" i="1" u="sng" dirty="0" smtClean="0">
                <a:latin typeface="Times New Roman" pitchFamily="18" charset="0"/>
                <a:cs typeface="Times New Roman" pitchFamily="18" charset="0"/>
              </a:rPr>
              <a:t>TOTALITY IN ACUTE CASE</a:t>
            </a:r>
            <a:endParaRPr lang="en-US" sz="5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9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SECTOR TOTALITY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FIXED GENERAL TOTALITY</a:t>
            </a:r>
            <a:endParaRPr lang="en-IN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 K H M C KULASEKHARAM, DEPT OF REPERTORY</a:t>
            </a:r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1285852" y="50004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992</Words>
  <Application>Microsoft Office PowerPoint</Application>
  <PresentationFormat>On-screen Show (4:3)</PresentationFormat>
  <Paragraphs>127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Tahoma</vt:lpstr>
      <vt:lpstr>Times New Roman</vt:lpstr>
      <vt:lpstr>Wingdings</vt:lpstr>
      <vt:lpstr>Office Theme</vt:lpstr>
      <vt:lpstr> CASE TAKING IN ACUTE DISEASE (APHORISM  99-102)</vt:lpstr>
      <vt:lpstr>WHAT ARE ACUTE DISEASE?</vt:lpstr>
      <vt:lpstr>WHY ACUTE DISEASE ARE EASY TO TREAT??</vt:lpstr>
      <vt:lpstr>NEEDS PHYSICIAN’S ATTENTION!!</vt:lpstr>
      <vt:lpstr>LESS TIME REQUIRED TO TREAT ACUTE DISEASE</vt:lpstr>
      <vt:lpstr>APHORISM - 99</vt:lpstr>
      <vt:lpstr>CAUSE OF ACUTE DISEASE</vt:lpstr>
      <vt:lpstr>TOTALITY IN ACUTE CASE</vt:lpstr>
      <vt:lpstr>PowerPoint Presentation</vt:lpstr>
      <vt:lpstr>ACUTE TOTALITY</vt:lpstr>
      <vt:lpstr>PowerPoint Presentation</vt:lpstr>
      <vt:lpstr>PowerPoint Presentation</vt:lpstr>
      <vt:lpstr>TOTALITY</vt:lpstr>
      <vt:lpstr>DIFFERENTIATING INDISPOSITION &amp; ACUTE DISEASE?</vt:lpstr>
      <vt:lpstr>PRESCRIPTION IN A/C DISEASE</vt:lpstr>
      <vt:lpstr>WAIT AND WATCH</vt:lpstr>
      <vt:lpstr> If the case had ameliorations then medicine stopped acting!</vt:lpstr>
      <vt:lpstr>No improvement!</vt:lpstr>
      <vt:lpstr>Acute exacerbation of chronic disease</vt:lpstr>
      <vt:lpstr>PowerPoint Presentation</vt:lpstr>
      <vt:lpstr>PowerPoint Presentation</vt:lpstr>
      <vt:lpstr>PowerPoint Presentation</vt:lpstr>
      <vt:lpstr>What happens in Acute exacerbations??</vt:lpstr>
      <vt:lpstr>WHAT SHOULD BE DONE IN SUCH CASES??</vt:lpstr>
      <vt:lpstr>CONCLUSION</vt:lpstr>
      <vt:lpstr>Case taking in epidemic diseases </vt:lpstr>
      <vt:lpstr>PowerPoint Presentation</vt:lpstr>
      <vt:lpstr>HOW SHOULD BE YOUR PRESCRIPTION?</vt:lpstr>
      <vt:lpstr>PowerPoint Presentation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</dc:creator>
  <cp:lastModifiedBy>Lib Lab One</cp:lastModifiedBy>
  <cp:revision>13</cp:revision>
  <dcterms:created xsi:type="dcterms:W3CDTF">2006-08-16T00:00:00Z</dcterms:created>
  <dcterms:modified xsi:type="dcterms:W3CDTF">2019-12-30T03:02:28Z</dcterms:modified>
</cp:coreProperties>
</file>